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7" r:id="rId4"/>
  </p:sldMasterIdLst>
  <p:sldIdLst>
    <p:sldId id="421" r:id="rId5"/>
    <p:sldId id="453" r:id="rId6"/>
    <p:sldId id="452" r:id="rId7"/>
    <p:sldId id="460" r:id="rId8"/>
    <p:sldId id="461" r:id="rId9"/>
    <p:sldId id="462" r:id="rId10"/>
    <p:sldId id="463" r:id="rId11"/>
    <p:sldId id="464" r:id="rId12"/>
    <p:sldId id="465" r:id="rId13"/>
    <p:sldId id="454" r:id="rId14"/>
    <p:sldId id="455" r:id="rId15"/>
    <p:sldId id="456" r:id="rId16"/>
    <p:sldId id="457" r:id="rId17"/>
    <p:sldId id="458" r:id="rId18"/>
    <p:sldId id="466" r:id="rId19"/>
    <p:sldId id="467" r:id="rId20"/>
    <p:sldId id="468" r:id="rId21"/>
    <p:sldId id="469" r:id="rId22"/>
    <p:sldId id="470" r:id="rId23"/>
    <p:sldId id="471" r:id="rId24"/>
    <p:sldId id="472" r:id="rId25"/>
    <p:sldId id="473" r:id="rId26"/>
    <p:sldId id="474" r:id="rId27"/>
    <p:sldId id="475" r:id="rId28"/>
    <p:sldId id="459" r:id="rId29"/>
    <p:sldId id="476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1" name="999宝藏网" initials="9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56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4" Type="http://schemas.openxmlformats.org/officeDocument/2006/relationships/commentAuthors" Target="commentAuthors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CCD6-2853-4330-A4E1-7A861F2D5D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CCD6-2853-4330-A4E1-7A861F2D5D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CCD6-2853-4330-A4E1-7A861F2D5D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CCD6-2853-4330-A4E1-7A861F2D5D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 panose="02020603050405020304"/>
                <a:cs typeface="Times New Roman" panose="02020603050405020304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lang="en-US" altLang="zh-CN" smtClean="0"/>
            </a:fld>
            <a:r>
              <a:rPr lang="en-US" altLang="zh-CN"/>
              <a:t>1</a:t>
            </a:r>
            <a:endParaRPr lang="en-US" altLang="zh-CN" dirty="0"/>
          </a:p>
        </p:txBody>
      </p:sp>
    </p:spTree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4356" y="805402"/>
            <a:ext cx="111429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990000"/>
                </a:solidFill>
                <a:latin typeface="隶书" panose="02010509060101010101" charset="-122"/>
                <a:cs typeface="隶书" panose="02010509060101010101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84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 panose="02020603050405020304"/>
                <a:cs typeface="Times New Roman" panose="02020603050405020304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lang="en-US" altLang="zh-CN" smtClean="0"/>
            </a:fld>
            <a:r>
              <a:rPr lang="en-US" altLang="zh-CN"/>
              <a:t>1</a:t>
            </a:r>
            <a:endParaRPr lang="en-US" altLang="zh-CN" dirty="0"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00CC99"/>
                </a:solidFill>
                <a:latin typeface="隶书" panose="02010509060101010101" charset="-122"/>
                <a:cs typeface="隶书" panose="02010509060101010101" charset="-122"/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 panose="02020603050405020304"/>
                <a:cs typeface="Times New Roman" panose="02020603050405020304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lang="en-US" altLang="zh-CN" smtClean="0"/>
            </a:fld>
            <a:r>
              <a:rPr lang="en-US" altLang="zh-CN"/>
              <a:t>1</a:t>
            </a:r>
            <a:endParaRPr lang="en-US" altLang="zh-CN" dirty="0"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2C63-36C9-49EE-831B-57A07AFB0E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AF596-A69B-4D8E-961C-126F085342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CCD6-2853-4330-A4E1-7A861F2D5D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EE7C-6245-4EE4-89E3-CCF4F7078C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CB3E7-37F4-4500-A394-91CD1BFA75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5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BCF27-CA14-456C-B1D0-1AC9EEAE16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38E9A-054F-4F1E-AB92-AEF1E6744E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5F6EC-24C9-4142-8432-4B6BED71C2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1661-FC83-4940-B916-01A6C7B498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90"/>
            </a:lvl1pPr>
            <a:lvl2pPr marL="257175" indent="0">
              <a:buNone/>
              <a:defRPr sz="675"/>
            </a:lvl2pPr>
            <a:lvl3pPr marL="514350" indent="0">
              <a:buNone/>
              <a:defRPr sz="565"/>
            </a:lvl3pPr>
            <a:lvl4pPr marL="771525" indent="0">
              <a:buNone/>
              <a:defRPr sz="505"/>
            </a:lvl4pPr>
            <a:lvl5pPr marL="1028700" indent="0">
              <a:buNone/>
              <a:defRPr sz="505"/>
            </a:lvl5pPr>
            <a:lvl6pPr marL="1285875" indent="0">
              <a:buNone/>
              <a:defRPr sz="505"/>
            </a:lvl6pPr>
            <a:lvl7pPr marL="1543050" indent="0">
              <a:buNone/>
              <a:defRPr sz="505"/>
            </a:lvl7pPr>
            <a:lvl8pPr marL="1800225" indent="0">
              <a:buNone/>
              <a:defRPr sz="505"/>
            </a:lvl8pPr>
            <a:lvl9pPr marL="2057400" indent="0">
              <a:buNone/>
              <a:defRPr sz="5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C16B0-EF7D-4861-B1C5-76D7059EB2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E3E3-82F7-4C11-AA71-4A5A6426C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C10D-552B-46B0-A455-22C95DE542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7167"/>
            <a:ext cx="10972800" cy="565012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C2A46E-6276-4619-9934-E6CEDC89E9C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57F4ADF-7398-45BF-865B-2F31B264A5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CCD6-2853-4330-A4E1-7A861F2D5D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CCD6-2853-4330-A4E1-7A861F2D5D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CCD6-2853-4330-A4E1-7A861F2D5D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CCD6-2853-4330-A4E1-7A861F2D5D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CCD6-2853-4330-A4E1-7A861F2D5D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CCD6-2853-4330-A4E1-7A861F2D5D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8" Type="http://schemas.openxmlformats.org/officeDocument/2006/relationships/theme" Target="../theme/theme2.xml"/><Relationship Id="rId17" Type="http://schemas.openxmlformats.org/officeDocument/2006/relationships/image" Target="../media/image1.jpeg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6CCD6-2853-4330-A4E1-7A861F2D5DC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9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90"/>
            </a:lvl1pPr>
          </a:lstStyle>
          <a:p>
            <a:fld id="{C9B16E9F-38D6-4064-937D-2E89280974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193040" indent="-193040" algn="l" rtl="0" eaLnBrk="0" fontAlgn="base" hangingPunct="0">
        <a:spcBef>
          <a:spcPct val="11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8465" indent="-160655" algn="l" rtl="0" eaLnBrk="0" fontAlgn="base" hangingPunct="0">
        <a:spcBef>
          <a:spcPct val="11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3255" indent="-128270" algn="l" rtl="0" eaLnBrk="0" fontAlgn="base" hangingPunct="0">
        <a:spcBef>
          <a:spcPct val="11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430" indent="-128270" algn="l" rtl="0" eaLnBrk="0" fontAlgn="base" hangingPunct="0">
        <a:spcBef>
          <a:spcPct val="11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605" indent="-128270" algn="l" rtl="0" eaLnBrk="0" fontAlgn="base" hangingPunct="0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78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95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9130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6305" indent="-128270" algn="l" rtl="0" eaLnBrk="1" fontAlgn="base" hangingPunct="1">
        <a:spcBef>
          <a:spcPct val="11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sz="2600">
              <a:latin typeface="Times New Roman" panose="02020603050405020304" charset="0"/>
              <a:ea typeface="方正大黑体_GBK" panose="02010600010101010101" charset="-122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sz="2600">
              <a:latin typeface="Times New Roman" panose="02020603050405020304" charset="0"/>
              <a:ea typeface="方正大黑体_GBK" panose="02010600010101010101" charset="-122"/>
            </a:endParaRPr>
          </a:p>
        </p:txBody>
      </p:sp>
      <p:pic>
        <p:nvPicPr>
          <p:cNvPr id="6" name="图片 5" descr="871034fed03bb21fc2263f051e81530d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500755" y="1724660"/>
            <a:ext cx="5445125" cy="175323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项目二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会计数字书写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marL="0" marR="0" lvl="0" indent="0" algn="ctr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alphaModFix amt="66000"/>
          </a:blip>
          <a:srcRect l="14304" t="25686" r="49542" b="65669"/>
          <a:stretch>
            <a:fillRect/>
          </a:stretch>
        </p:blipFill>
        <p:spPr bwMode="auto">
          <a:xfrm>
            <a:off x="4734672" y="-635"/>
            <a:ext cx="3307487" cy="511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897890" y="587375"/>
            <a:ext cx="10471785" cy="4314825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四、准备实训资料</a:t>
            </a:r>
            <a:endParaRPr lang="zh-CN" altLang="en-US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阿拉伯数字手写体字样如图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所示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:</a:t>
            </a:r>
            <a:endParaRPr lang="en-US" altLang="zh-CN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endParaRPr lang="en-US" altLang="zh-CN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pic>
        <p:nvPicPr>
          <p:cNvPr id="2" name="IM 118"/>
          <p:cNvPicPr/>
          <p:nvPr/>
        </p:nvPicPr>
        <p:blipFill>
          <a:blip r:embed="rId1"/>
          <a:stretch>
            <a:fillRect/>
          </a:stretch>
        </p:blipFill>
        <p:spPr>
          <a:xfrm>
            <a:off x="2385060" y="2590165"/>
            <a:ext cx="5117465" cy="12153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168525" y="3985578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pPr marL="1942465" indent="0" algn="just" defTabSz="266700">
              <a:spcBef>
                <a:spcPts val="1100"/>
              </a:spcBef>
              <a:spcAft>
                <a:spcPct val="0"/>
              </a:spcAft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图</a:t>
            </a:r>
            <a:r>
              <a:rPr lang="en-US" altLang="zh-CN" sz="1600">
                <a:latin typeface="Arial" panose="020B0604020202020204"/>
                <a:ea typeface="Arial" panose="020B0604020202020204"/>
              </a:rPr>
              <a:t> 1   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阿拉伯数字手写体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659130" y="587375"/>
            <a:ext cx="10710545" cy="5041900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solidFill>
                  <a:srgbClr val="000000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五、实训要求</a:t>
            </a:r>
            <a:endParaRPr lang="zh-CN" altLang="en-US" sz="2800" dirty="0">
              <a:solidFill>
                <a:srgbClr val="000000"/>
              </a:solidFill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solidFill>
                  <a:srgbClr val="000000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按照标准写法进行阿拉伯数字书写练习，直至书写规范、流畅，指导教师认可。</a:t>
            </a:r>
            <a:endParaRPr lang="zh-CN" altLang="en-US" sz="2800" dirty="0">
              <a:solidFill>
                <a:srgbClr val="000000"/>
              </a:solidFill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endParaRPr lang="zh-CN" altLang="en-US" sz="2800" dirty="0">
              <a:solidFill>
                <a:srgbClr val="000000"/>
              </a:solidFill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pic>
        <p:nvPicPr>
          <p:cNvPr id="2" name="图片 1" descr="QQ_175168085856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13050" y="2299970"/>
            <a:ext cx="5411470" cy="362585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6235" y="1267460"/>
            <a:ext cx="10017125" cy="39846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0" indent="0" algn="ctr" eaLnBrk="1" latinLnBrk="0" hangingPunct="1">
              <a:lnSpc>
                <a:spcPct val="150000"/>
              </a:lnSpc>
              <a:spcBef>
                <a:spcPts val="0"/>
              </a:spcBef>
              <a:buClr>
                <a:srgbClr val="E115C9"/>
              </a:buClr>
              <a:buNone/>
            </a:pPr>
            <a:r>
              <a:rPr lang="zh-CN" altLang="en-US" sz="3600" b="1" dirty="0"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项目二   会计数字书写</a:t>
            </a:r>
            <a:endParaRPr lang="zh-CN" altLang="en-US" sz="3600" b="1" dirty="0">
              <a:latin typeface="Times New Roman" panose="02020603050405020304" charset="0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algn="l" eaLnBrk="1" latinLnBrk="0" hangingPunct="1">
              <a:lnSpc>
                <a:spcPct val="150000"/>
              </a:lnSpc>
              <a:spcBef>
                <a:spcPts val="0"/>
              </a:spcBef>
              <a:buClr>
                <a:srgbClr val="E115C9"/>
              </a:buClr>
              <a:buNone/>
            </a:pPr>
            <a:r>
              <a:rPr lang="zh-CN" altLang="en-US" sz="3000" b="1" dirty="0"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任务一   规范书写会计小写数字</a:t>
            </a:r>
            <a:endParaRPr lang="zh-CN" altLang="en-US" sz="3000" b="1" dirty="0">
              <a:solidFill>
                <a:srgbClr val="FF0000"/>
              </a:solidFill>
              <a:latin typeface="Times New Roman" panose="02020603050405020304" charset="0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algn="l" eaLnBrk="1" latinLnBrk="0" hangingPunct="1">
              <a:lnSpc>
                <a:spcPct val="150000"/>
              </a:lnSpc>
              <a:spcBef>
                <a:spcPts val="0"/>
              </a:spcBef>
              <a:buClr>
                <a:srgbClr val="E115C9"/>
              </a:buClr>
              <a:buNone/>
            </a:pPr>
            <a:r>
              <a:rPr lang="zh-CN" altLang="en-US" sz="3000" b="1" dirty="0">
                <a:solidFill>
                  <a:srgbClr val="FF0000"/>
                </a:solidFill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任务二</a:t>
            </a:r>
            <a:r>
              <a:rPr lang="en-US" altLang="zh-CN" sz="3000" b="1" dirty="0">
                <a:solidFill>
                  <a:srgbClr val="FF0000"/>
                </a:solidFill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</a:t>
            </a:r>
            <a:r>
              <a:rPr lang="zh-CN" altLang="en-US" sz="3000" b="1" dirty="0">
                <a:solidFill>
                  <a:srgbClr val="FF0000"/>
                </a:solidFill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正确书写会计大写数字</a:t>
            </a:r>
            <a:endParaRPr lang="zh-CN" altLang="en-US" sz="3000" b="1" dirty="0">
              <a:solidFill>
                <a:srgbClr val="FF0000"/>
              </a:solidFill>
              <a:latin typeface="Times New Roman" panose="02020603050405020304" charset="0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823912" y="1430338"/>
            <a:ext cx="10544175" cy="4313237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一、明确目标</a:t>
            </a:r>
            <a:endParaRPr lang="zh-CN" altLang="en-US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1.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掌握汉字大写数字的标准写法；</a:t>
            </a:r>
            <a:endParaRPr lang="zh-CN" altLang="en-US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2.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做到内容简明扼要、准确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;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字迹工整、清晰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;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书写规范、流畅。</a:t>
            </a:r>
            <a:endParaRPr lang="zh-CN" altLang="en-US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二、准备实训用品</a:t>
            </a:r>
            <a:endParaRPr lang="zh-CN" altLang="en-US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1.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会计专用笔或钢笔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(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蓝黑或碳素墨水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)  ;</a:t>
            </a:r>
            <a:endParaRPr lang="en-US" altLang="zh-CN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2.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会计数字练习用纸或账页。</a:t>
            </a:r>
            <a:endParaRPr lang="zh-CN" altLang="en-US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140291" name="Title 2"/>
          <p:cNvSpPr>
            <a:spLocks noGrp="1"/>
          </p:cNvSpPr>
          <p:nvPr>
            <p:ph type="title" idx="4294967295"/>
          </p:nvPr>
        </p:nvSpPr>
        <p:spPr>
          <a:xfrm>
            <a:off x="1980565" y="274638"/>
            <a:ext cx="8229600" cy="725487"/>
          </a:xfrm>
        </p:spPr>
        <p:txBody>
          <a:bodyPr/>
          <a:lstStyle/>
          <a:p>
            <a:r>
              <a:rPr lang="zh-CN" altLang="en-US" sz="3600" dirty="0">
                <a:latin typeface="Times New Roman" panose="02020603050405020304" charset="0"/>
                <a:ea typeface="方正大黑体_GBK" panose="02010600010101010101" charset="-122"/>
              </a:rPr>
              <a:t>任务二    正确书写会计大写数字</a:t>
            </a:r>
            <a:endParaRPr lang="zh-CN" altLang="en-US" sz="3600" dirty="0">
              <a:latin typeface="Times New Roman" panose="02020603050405020304" charset="0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40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40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40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40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40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40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754380" y="587375"/>
            <a:ext cx="10615295" cy="4314825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三、准备实训资料</a:t>
            </a:r>
            <a:endParaRPr lang="zh-CN" altLang="en-US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1.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数字的汉字大写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: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壹、贰、叁、肆、伍、陆、柒、捌、玖、拾、佰、仟、万、亿、元、角、分、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零、整。</a:t>
            </a:r>
            <a:endParaRPr lang="zh-CN" altLang="en-US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2.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20* 4 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年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1 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月份现金和银行存款收付业务的发生额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:</a:t>
            </a:r>
            <a:endParaRPr lang="en-US" altLang="zh-CN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①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¥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0.70; 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②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¥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0.09; 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③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¥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16.05; 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④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¥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84.00; 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⑤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¥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150.65;  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⑥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 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¥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6 430.08;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⑦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¥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80004.73;  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⑧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¥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131000.40 ;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⑨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</a:t>
            </a:r>
            <a:r>
              <a:rPr lang="en-US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¥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109806.50</a:t>
            </a:r>
            <a:endParaRPr lang="en-US" altLang="zh-CN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7522" name="标题 107521"/>
          <p:cNvSpPr>
            <a:spLocks noGrp="1"/>
          </p:cNvSpPr>
          <p:nvPr>
            <p:ph type="title" idx="4294967295"/>
          </p:nvPr>
        </p:nvSpPr>
        <p:spPr>
          <a:xfrm>
            <a:off x="609600" y="274638"/>
            <a:ext cx="10972800" cy="1143000"/>
          </a:xfrm>
          <a:noFill/>
          <a:ln w="9525">
            <a:noFill/>
          </a:ln>
        </p:spPr>
        <p:txBody>
          <a:bodyPr anchor="ctr" anchorCtr="0">
            <a:noAutofit/>
          </a:bodyPr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2800" b="1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四、大小写金额的书写规则</a:t>
            </a:r>
            <a:endParaRPr lang="zh-CN" altLang="en-US" sz="2800" b="1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sym typeface="+mn-ea"/>
            </a:endParaRPr>
          </a:p>
        </p:txBody>
      </p:sp>
      <p:sp>
        <p:nvSpPr>
          <p:cNvPr id="107523" name="文本占位符 107522"/>
          <p:cNvSpPr>
            <a:spLocks noGrp="1"/>
          </p:cNvSpPr>
          <p:nvPr>
            <p:ph type="body" idx="4294967295"/>
            <p:custDataLst>
              <p:tags r:id="rId3"/>
            </p:custDataLst>
          </p:nvPr>
        </p:nvSpPr>
        <p:spPr>
          <a:xfrm>
            <a:off x="1847850" y="1600200"/>
            <a:ext cx="8362950" cy="4852988"/>
          </a:xfrm>
          <a:noFill/>
          <a:ln w="9525">
            <a:noFill/>
          </a:ln>
        </p:spPr>
        <p:txBody>
          <a:bodyPr>
            <a:no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None/>
            </a:pPr>
            <a:endParaRPr lang="zh-CN" altLang="en-US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buNone/>
            </a:pPr>
            <a:r>
              <a:rPr lang="zh-CN" altLang="en-US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   </a:t>
            </a:r>
            <a:endParaRPr lang="zh-CN" altLang="en-US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buNone/>
            </a:pPr>
            <a:endParaRPr lang="zh-CN" altLang="en-US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buNone/>
            </a:pPr>
            <a:endParaRPr lang="zh-CN" altLang="en-US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buNone/>
            </a:pPr>
            <a:r>
              <a:rPr lang="zh-CN" altLang="en-US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  </a:t>
            </a:r>
            <a:endParaRPr lang="zh-CN" altLang="en-US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buNone/>
            </a:pPr>
            <a:r>
              <a:rPr lang="zh-CN" altLang="en-US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  </a:t>
            </a: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如：人民币壹拾捌元零捌分。</a:t>
            </a: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      正确的写法：￥18.08；</a:t>
            </a: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      错误的写法：￥18.08元 ；</a:t>
            </a:r>
            <a:endParaRPr lang="zh-CN" altLang="en-US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buNone/>
            </a:pPr>
            <a:endParaRPr lang="zh-CN" altLang="en-US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07524" name="AutoShape 33"/>
          <p:cNvSpPr/>
          <p:nvPr>
            <p:custDataLst>
              <p:tags r:id="rId4"/>
            </p:custDataLst>
          </p:nvPr>
        </p:nvSpPr>
        <p:spPr>
          <a:xfrm>
            <a:off x="1737360" y="1495425"/>
            <a:ext cx="8584565" cy="2880995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 anchorCtr="0"/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2800" b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1.</a:t>
            </a: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阿拉伯数字金额前面应当书写货币币种符号或者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货币名称简写。如人民币符号“￥”，币种符号与阿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拉伯金额数字之间不得留有空白。凡阿拉伯数字前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写有币种符号的，数字后面不再写货币单位。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</p:txBody>
      </p:sp>
    </p:spTree>
    <p:custDataLst>
      <p:tags r:id="rId5"/>
    </p:custDataLst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charRg st="7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7523">
                                            <p:txEl>
                                              <p:charRg st="7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7523">
                                            <p:txEl>
                                              <p:charRg st="7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7523">
                                            <p:txEl>
                                              <p:charRg st="7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charRg st="1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7523">
                                            <p:txEl>
                                              <p:charRg st="1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7523">
                                            <p:txEl>
                                              <p:charRg st="1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7523">
                                            <p:txEl>
                                              <p:charRg st="1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752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752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752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charRg st="46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7523">
                                            <p:txEl>
                                              <p:charRg st="46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7523">
                                            <p:txEl>
                                              <p:charRg st="46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7523">
                                            <p:txEl>
                                              <p:charRg st="46" end="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8547" name="文本占位符 108546"/>
          <p:cNvSpPr>
            <a:spLocks noGrp="1"/>
          </p:cNvSpPr>
          <p:nvPr>
            <p:ph type="body" idx="4294967295"/>
            <p:custDataLst>
              <p:tags r:id="rId3"/>
            </p:custDataLst>
          </p:nvPr>
        </p:nvSpPr>
        <p:spPr>
          <a:xfrm>
            <a:off x="2208213" y="620713"/>
            <a:ext cx="7499350" cy="5843587"/>
          </a:xfrm>
          <a:noFill/>
          <a:ln w="9525">
            <a:noFill/>
          </a:ln>
        </p:spPr>
        <p:txBody>
          <a:bodyPr>
            <a:no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20000"/>
              </a:lnSpc>
              <a:buNone/>
            </a:pP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120000"/>
              </a:lnSpc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   </a:t>
            </a: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120000"/>
              </a:lnSpc>
              <a:buNone/>
            </a:pP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120000"/>
              </a:lnSpc>
              <a:buNone/>
            </a:pP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120000"/>
              </a:lnSpc>
              <a:buNone/>
            </a:pP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120000"/>
              </a:lnSpc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如</a:t>
            </a: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Wingdings" panose="05000000000000000000" pitchFamily="2" charset="2"/>
              </a:rPr>
              <a:t>：（1）</a:t>
            </a: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人民币玖拾元整；</a:t>
            </a: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120000"/>
              </a:lnSpc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           小写：￥90.00或￥90.—</a:t>
            </a: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120000"/>
              </a:lnSpc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    （2）人民币捌拾贰元贰角整；</a:t>
            </a: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120000"/>
              </a:lnSpc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           正确写法： ￥82.20</a:t>
            </a: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120000"/>
              </a:lnSpc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           错误写法： ￥82.2-</a:t>
            </a: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08548" name="AutoShape 33"/>
          <p:cNvSpPr/>
          <p:nvPr>
            <p:custDataLst>
              <p:tags r:id="rId4"/>
            </p:custDataLst>
          </p:nvPr>
        </p:nvSpPr>
        <p:spPr>
          <a:xfrm>
            <a:off x="1412875" y="405130"/>
            <a:ext cx="9520555" cy="2880995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 anchorCtr="0"/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2800" b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2.</a:t>
            </a: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所有以元为单位的阿拉伯数字，除表示单价等情况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外，一律填写到角分；无角分的，角位和分位可写“</a:t>
            </a:r>
            <a:r>
              <a:rPr lang="en-US" altLang="zh-CN" sz="280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00”</a:t>
            </a: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，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或符号“</a:t>
            </a:r>
            <a:r>
              <a:rPr lang="en-US" altLang="zh-CN" sz="280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—”</a:t>
            </a: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；有角无分的，分位应当写“</a:t>
            </a:r>
            <a:r>
              <a:rPr lang="en-US" altLang="zh-CN" sz="280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0”</a:t>
            </a: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，不得用符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号“</a:t>
            </a:r>
            <a:r>
              <a:rPr lang="en-US" altLang="zh-CN" sz="280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—”</a:t>
            </a: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代替。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</p:txBody>
      </p:sp>
    </p:spTree>
    <p:custDataLst>
      <p:tags r:id="rId5"/>
    </p:custDataLst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charRg st="1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8547">
                                            <p:txEl>
                                              <p:charRg st="1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547">
                                            <p:txEl>
                                              <p:charRg st="1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8547">
                                            <p:txEl>
                                              <p:charRg st="1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charRg st="8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8547">
                                            <p:txEl>
                                              <p:charRg st="8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8547">
                                            <p:txEl>
                                              <p:charRg st="8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8547">
                                            <p:txEl>
                                              <p:charRg st="8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charRg st="22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8547">
                                            <p:txEl>
                                              <p:charRg st="22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8547">
                                            <p:txEl>
                                              <p:charRg st="22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8547">
                                            <p:txEl>
                                              <p:charRg st="22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charRg st="49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8547">
                                            <p:txEl>
                                              <p:charRg st="49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8547">
                                            <p:txEl>
                                              <p:charRg st="49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8547">
                                            <p:txEl>
                                              <p:charRg st="49" end="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charRg st="68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8547">
                                            <p:txEl>
                                              <p:charRg st="68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8547">
                                            <p:txEl>
                                              <p:charRg st="68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8547">
                                            <p:txEl>
                                              <p:charRg st="68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charRg st="92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8547">
                                            <p:txEl>
                                              <p:charRg st="92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8547">
                                            <p:txEl>
                                              <p:charRg st="92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8547">
                                            <p:txEl>
                                              <p:charRg st="92" end="1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9571" name="文本占位符 109570"/>
          <p:cNvSpPr>
            <a:spLocks noGrp="1"/>
          </p:cNvSpPr>
          <p:nvPr>
            <p:ph type="body" idx="4294967295"/>
            <p:custDataLst>
              <p:tags r:id="rId3"/>
            </p:custDataLst>
          </p:nvPr>
        </p:nvSpPr>
        <p:spPr>
          <a:xfrm>
            <a:off x="2135188" y="1196975"/>
            <a:ext cx="7499350" cy="5040313"/>
          </a:xfrm>
          <a:noFill/>
          <a:ln w="9525">
            <a:noFill/>
          </a:ln>
        </p:spPr>
        <p:txBody>
          <a:bodyPr>
            <a:no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30000"/>
              </a:lnSpc>
              <a:buNone/>
            </a:pPr>
            <a:endParaRPr lang="zh-CN" altLang="en-US" b="1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algn="l">
              <a:lnSpc>
                <a:spcPct val="130000"/>
              </a:lnSpc>
              <a:buNone/>
            </a:pPr>
            <a:endParaRPr lang="zh-CN" altLang="en-US" b="1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algn="l">
              <a:lnSpc>
                <a:spcPct val="130000"/>
              </a:lnSpc>
              <a:buNone/>
            </a:pPr>
            <a:endParaRPr lang="zh-CN" altLang="en-US" b="1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9572" name="AutoShape 33"/>
          <p:cNvSpPr/>
          <p:nvPr>
            <p:custDataLst>
              <p:tags r:id="rId4"/>
            </p:custDataLst>
          </p:nvPr>
        </p:nvSpPr>
        <p:spPr>
          <a:xfrm>
            <a:off x="1249045" y="1485265"/>
            <a:ext cx="9693910" cy="3546475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 anchorCtr="0"/>
          <a:p>
            <a:pPr marL="342900" indent="-342900" algn="l">
              <a:lnSpc>
                <a:spcPct val="150000"/>
              </a:lnSpc>
              <a:buNone/>
            </a:pPr>
            <a:r>
              <a:rPr lang="en-US" sz="280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3.</a:t>
            </a: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大写金额要紧靠“人民币”三字书写，不得留有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空白，如果大写数字前没有印好“人民币”字样的，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就加填“人民币”三字。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</p:txBody>
      </p:sp>
    </p:spTree>
    <p:custDataLst>
      <p:tags r:id="rId5"/>
    </p:custDataLst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9571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571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9571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日期占位符 1"/>
          <p:cNvSpPr txBox="1">
            <a:spLocks noGrp="1"/>
          </p:cNvSpPr>
          <p:nvPr>
            <p:ph type="dt" sz="half" idx="4294967295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34819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34821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34822" name="Rectangle 10"/>
          <p:cNvSpPr/>
          <p:nvPr/>
        </p:nvSpPr>
        <p:spPr>
          <a:xfrm>
            <a:off x="1992313" y="2274888"/>
            <a:ext cx="8351837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400" b="1" dirty="0">
                <a:latin typeface="Impact" panose="020B0806030902050204" pitchFamily="34" charset="0"/>
              </a:rPr>
              <a:t>    </a:t>
            </a:r>
            <a:endParaRPr lang="zh-CN" altLang="en-US" sz="2400" b="1" dirty="0">
              <a:latin typeface="Impact" panose="020B0806030902050204" pitchFamily="34" charset="0"/>
            </a:endParaRPr>
          </a:p>
        </p:txBody>
      </p:sp>
      <p:sp>
        <p:nvSpPr>
          <p:cNvPr id="32773" name="Rectangle 13"/>
          <p:cNvSpPr>
            <a:spLocks noChangeArrowheads="1"/>
          </p:cNvSpPr>
          <p:nvPr/>
        </p:nvSpPr>
        <p:spPr bwMode="auto">
          <a:xfrm>
            <a:off x="1859915" y="2056448"/>
            <a:ext cx="9268460" cy="25533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0" marR="0" lvl="0" indent="2686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582C00"/>
              </a:solidFill>
              <a:effectLst/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cs"/>
            </a:endParaRPr>
          </a:p>
        </p:txBody>
      </p:sp>
      <p:graphicFrame>
        <p:nvGraphicFramePr>
          <p:cNvPr id="32777" name="Group 9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569210" y="4610100"/>
          <a:ext cx="3108960" cy="1268095"/>
        </p:xfrm>
        <a:graphic>
          <a:graphicData uri="http://schemas.openxmlformats.org/drawingml/2006/table">
            <a:tbl>
              <a:tblPr/>
              <a:tblGrid>
                <a:gridCol w="3108960"/>
              </a:tblGrid>
              <a:tr h="12680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82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人民币贰仟元整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582C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2783" name="Group 1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6822440" y="4610100"/>
          <a:ext cx="4130675" cy="1157605"/>
        </p:xfrm>
        <a:graphic>
          <a:graphicData uri="http://schemas.openxmlformats.org/drawingml/2006/table">
            <a:tbl>
              <a:tblPr/>
              <a:tblGrid>
                <a:gridCol w="4130675"/>
              </a:tblGrid>
              <a:tr h="11576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82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人民币     贰仟元整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582C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789" name="矩形 17"/>
          <p:cNvSpPr>
            <a:spLocks noChangeArrowheads="1"/>
          </p:cNvSpPr>
          <p:nvPr/>
        </p:nvSpPr>
        <p:spPr bwMode="auto">
          <a:xfrm>
            <a:off x="3711575" y="5358130"/>
            <a:ext cx="616585" cy="5194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4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√</a:t>
            </a:r>
            <a:r>
              <a:rPr kumimoji="0" lang="en-US" sz="4400" b="1" i="0" u="sng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</a:t>
            </a:r>
            <a:endParaRPr kumimoji="0" lang="en-US" sz="4400" b="1" i="0" u="sng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32790" name="矩形 18"/>
          <p:cNvSpPr>
            <a:spLocks noChangeArrowheads="1"/>
          </p:cNvSpPr>
          <p:nvPr/>
        </p:nvSpPr>
        <p:spPr bwMode="auto">
          <a:xfrm>
            <a:off x="7810500" y="5357813"/>
            <a:ext cx="785813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4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×</a:t>
            </a:r>
            <a:endParaRPr kumimoji="0" lang="en-US" altLang="en-US" sz="4400" b="1" i="1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  <p:sp>
        <p:nvSpPr>
          <p:cNvPr id="109572" name="AutoShape 33"/>
          <p:cNvSpPr/>
          <p:nvPr>
            <p:custDataLst>
              <p:tags r:id="rId3"/>
            </p:custDataLst>
          </p:nvPr>
        </p:nvSpPr>
        <p:spPr>
          <a:xfrm>
            <a:off x="1992630" y="966470"/>
            <a:ext cx="8551545" cy="3276600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 anchorCtr="0"/>
          <a:p>
            <a:pPr marL="342900" indent="-342900" algn="l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中文大写金额前应加“人民币”字样，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并且与第一个大写数字之间不能留有空格。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写数与读数顺序要一致。</a:t>
            </a:r>
            <a:endParaRPr lang="zh-CN" altLang="en-US" sz="2800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9" grpId="0"/>
      <p:bldP spid="3279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0595" name="文本占位符 110594"/>
          <p:cNvSpPr>
            <a:spLocks noGrp="1"/>
          </p:cNvSpPr>
          <p:nvPr>
            <p:ph type="body" idx="4294967295"/>
            <p:custDataLst>
              <p:tags r:id="rId3"/>
            </p:custDataLst>
          </p:nvPr>
        </p:nvSpPr>
        <p:spPr>
          <a:xfrm>
            <a:off x="1188720" y="3350895"/>
            <a:ext cx="10697210" cy="4289425"/>
          </a:xfrm>
          <a:noFill/>
          <a:ln w="9525">
            <a:noFill/>
          </a:ln>
        </p:spPr>
        <p:txBody>
          <a:bodyPr>
            <a:no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如：（1）￥25,688.00</a:t>
            </a: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大写金额：人民币贰万伍仟陆佰捌拾捌元整</a:t>
            </a: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       </a:t>
            </a:r>
            <a:r>
              <a:rPr lang="en-US" altLang="zh-CN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      </a:t>
            </a: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 或人民币贰万伍仟陆佰捌拾捌元正</a:t>
            </a: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80000"/>
              </a:lnSpc>
              <a:buNone/>
            </a:pP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0597" name="AutoShape 33"/>
          <p:cNvSpPr/>
          <p:nvPr>
            <p:custDataLst>
              <p:tags r:id="rId4"/>
            </p:custDataLst>
          </p:nvPr>
        </p:nvSpPr>
        <p:spPr>
          <a:xfrm>
            <a:off x="951865" y="1048385"/>
            <a:ext cx="10288270" cy="2302510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 anchorCtr="0"/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</a:pPr>
            <a:r>
              <a:rPr lang="en-US" sz="280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4.</a:t>
            </a:r>
            <a:r>
              <a:rPr lang="zh-CN" altLang="en-US" sz="2800" dirty="0">
                <a:solidFill>
                  <a:srgbClr val="0033CC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“整”或“正”字的写法</a:t>
            </a:r>
            <a:r>
              <a:rPr lang="en-US" altLang="zh-CN" sz="280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——</a:t>
            </a:r>
            <a:r>
              <a:rPr lang="zh-CN" altLang="en-US" sz="28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大写金额数字到“元”或“角”</a:t>
            </a:r>
            <a:endParaRPr lang="zh-CN" altLang="en-US" sz="280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</a:pPr>
            <a:r>
              <a:rPr lang="zh-CN" altLang="en-US" sz="28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为止的，在“元”或“角”之后应写“整”或“正”字；大写</a:t>
            </a:r>
            <a:endParaRPr lang="zh-CN" altLang="en-US" sz="280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</a:pPr>
            <a:r>
              <a:rPr lang="zh-CN" altLang="en-US" sz="28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金额数字有“分”的，分字后面不写“整”或“正”字。</a:t>
            </a:r>
            <a:endParaRPr lang="zh-CN" altLang="en-US" sz="280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</p:txBody>
      </p:sp>
    </p:spTree>
    <p:custDataLst>
      <p:tags r:id="rId5"/>
    </p:custData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  <p:bldLst>
      <p:bldP spid="11059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17955"/>
            <a:ext cx="10972800" cy="4525963"/>
          </a:xfrm>
        </p:spPr>
        <p:txBody>
          <a:bodyPr/>
          <a:lstStyle/>
          <a:p>
            <a:pPr marL="0" indent="0" algn="ctr" eaLnBrk="1" latinLnBrk="0" hangingPunct="1">
              <a:lnSpc>
                <a:spcPct val="150000"/>
              </a:lnSpc>
              <a:spcBef>
                <a:spcPts val="0"/>
              </a:spcBef>
              <a:buClr>
                <a:srgbClr val="E115C9"/>
              </a:buClr>
              <a:buNone/>
            </a:pPr>
            <a:r>
              <a:rPr lang="zh-CN" altLang="en-US" sz="3600" b="1" dirty="0"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</a:rPr>
              <a:t>项目二   会计数字书写</a:t>
            </a:r>
            <a:endParaRPr lang="zh-CN" altLang="en-US" sz="3600" b="1" dirty="0">
              <a:latin typeface="Times New Roman" panose="02020603050405020304" charset="0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algn="l" eaLnBrk="1" latinLnBrk="0" hangingPunct="1">
              <a:lnSpc>
                <a:spcPct val="150000"/>
              </a:lnSpc>
              <a:spcBef>
                <a:spcPts val="0"/>
              </a:spcBef>
              <a:buClr>
                <a:srgbClr val="E115C9"/>
              </a:buClr>
              <a:buNone/>
            </a:pPr>
            <a:r>
              <a:rPr lang="zh-CN" altLang="en-US" sz="3000" b="1" dirty="0">
                <a:solidFill>
                  <a:srgbClr val="FF0000"/>
                </a:solidFill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</a:rPr>
              <a:t>任务一</a:t>
            </a:r>
            <a:r>
              <a:rPr lang="en-US" altLang="zh-CN" sz="3000" b="1" dirty="0">
                <a:solidFill>
                  <a:srgbClr val="FF0000"/>
                </a:solidFill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</a:rPr>
              <a:t>   </a:t>
            </a:r>
            <a:r>
              <a:rPr lang="zh-CN" altLang="en-US" sz="3000" b="1" dirty="0">
                <a:solidFill>
                  <a:srgbClr val="FF0000"/>
                </a:solidFill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</a:rPr>
              <a:t>规范书写会计小写数字</a:t>
            </a:r>
            <a:endParaRPr lang="zh-CN" altLang="en-US" sz="3000" b="1" dirty="0">
              <a:solidFill>
                <a:srgbClr val="FF0000"/>
              </a:solidFill>
              <a:latin typeface="Times New Roman" panose="02020603050405020304" charset="0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algn="l" eaLnBrk="1" latinLnBrk="0" hangingPunct="1">
              <a:lnSpc>
                <a:spcPct val="150000"/>
              </a:lnSpc>
              <a:spcBef>
                <a:spcPts val="0"/>
              </a:spcBef>
              <a:buClr>
                <a:srgbClr val="E115C9"/>
              </a:buClr>
              <a:buNone/>
            </a:pPr>
            <a:r>
              <a:rPr lang="zh-CN" altLang="en-US" sz="3000" b="1" dirty="0"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</a:rPr>
              <a:t>任务二</a:t>
            </a:r>
            <a:r>
              <a:rPr lang="en-US" altLang="zh-CN" sz="3000" b="1" dirty="0"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</a:rPr>
              <a:t>   </a:t>
            </a:r>
            <a:r>
              <a:rPr lang="zh-CN" altLang="en-US" sz="3000" b="1" dirty="0"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</a:rPr>
              <a:t>正确书写会计大写数字</a:t>
            </a:r>
            <a:endParaRPr lang="zh-CN" altLang="en-US" sz="3000" b="1" dirty="0">
              <a:latin typeface="Times New Roman" panose="02020603050405020304" charset="0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2" name="标题 1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wheel spokes="8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0595" name="文本占位符 110594"/>
          <p:cNvSpPr>
            <a:spLocks noGrp="1"/>
          </p:cNvSpPr>
          <p:nvPr>
            <p:ph type="body" idx="4294967295"/>
            <p:custDataLst>
              <p:tags r:id="rId3"/>
            </p:custDataLst>
          </p:nvPr>
        </p:nvSpPr>
        <p:spPr>
          <a:xfrm>
            <a:off x="779145" y="2951480"/>
            <a:ext cx="10697210" cy="4289425"/>
          </a:xfrm>
          <a:noFill/>
          <a:ln w="9525">
            <a:noFill/>
          </a:ln>
        </p:spPr>
        <p:txBody>
          <a:bodyPr>
            <a:no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（2）￥129.50</a:t>
            </a: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大写金额：人民币壹佰贰拾玖元伍角整</a:t>
            </a: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        </a:t>
            </a:r>
            <a:r>
              <a:rPr lang="en-US" altLang="zh-CN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       </a:t>
            </a: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或人民币壹佰贰拾玖元伍角正</a:t>
            </a: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（3）￥62.53</a:t>
            </a: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chemeClr val="dk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大写金额：人民币陆拾贰元伍角叁分</a:t>
            </a: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  <a:p>
            <a:pPr lvl="0" algn="l">
              <a:lnSpc>
                <a:spcPct val="80000"/>
              </a:lnSpc>
              <a:buNone/>
            </a:pPr>
            <a:endParaRPr lang="zh-CN" altLang="en-US" sz="2800" b="1" dirty="0">
              <a:solidFill>
                <a:schemeClr val="dk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0597" name="AutoShape 33"/>
          <p:cNvSpPr/>
          <p:nvPr>
            <p:custDataLst>
              <p:tags r:id="rId4"/>
            </p:custDataLst>
          </p:nvPr>
        </p:nvSpPr>
        <p:spPr>
          <a:xfrm>
            <a:off x="951865" y="243205"/>
            <a:ext cx="10288270" cy="2708275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 anchorCtr="0"/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</a:pPr>
            <a:r>
              <a:rPr lang="en-US" altLang="zh-CN" sz="280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、</a:t>
            </a:r>
            <a:r>
              <a:rPr lang="zh-CN" altLang="en-US" sz="2800" dirty="0">
                <a:solidFill>
                  <a:srgbClr val="0033CC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“整”或“正”字的写法</a:t>
            </a:r>
            <a:r>
              <a:rPr lang="en-US" altLang="zh-CN" sz="280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——</a:t>
            </a:r>
            <a:r>
              <a:rPr lang="zh-CN" altLang="en-US" sz="28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大写金额数字到</a:t>
            </a:r>
            <a:endParaRPr lang="zh-CN" altLang="en-US" sz="280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</a:pPr>
            <a:r>
              <a:rPr lang="zh-CN" altLang="en-US" sz="28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“元”或“角”为止的，在“元”或“角”之后应写“整”或</a:t>
            </a:r>
            <a:endParaRPr lang="zh-CN" altLang="en-US" sz="280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</a:pPr>
            <a:r>
              <a:rPr lang="zh-CN" altLang="en-US" sz="28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“正”字；大写金额数字有“分”的，分字后面不写“整”</a:t>
            </a:r>
            <a:endParaRPr lang="zh-CN" altLang="en-US" sz="280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</a:pPr>
            <a:r>
              <a:rPr lang="zh-CN" altLang="en-US" sz="28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或“正”字。</a:t>
            </a:r>
            <a:endParaRPr lang="zh-CN" altLang="en-US" sz="280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</p:txBody>
      </p:sp>
    </p:spTree>
    <p:custDataLst>
      <p:tags r:id="rId5"/>
    </p:custData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  <p:bldLst>
      <p:bldP spid="11059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1620" name="AutoShape 33"/>
          <p:cNvSpPr/>
          <p:nvPr/>
        </p:nvSpPr>
        <p:spPr>
          <a:xfrm>
            <a:off x="1281430" y="1433830"/>
            <a:ext cx="9406890" cy="4746625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 anchorCtr="0"/>
          <a:p>
            <a:pPr marL="342900" indent="-342900" algn="l">
              <a:lnSpc>
                <a:spcPct val="125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None/>
            </a:pPr>
            <a:r>
              <a:rPr lang="en-US" sz="250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5.</a:t>
            </a:r>
            <a:r>
              <a:rPr lang="zh-CN" altLang="en-US" sz="2500" dirty="0">
                <a:solidFill>
                  <a:srgbClr val="0033CC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“零”字的写法</a:t>
            </a:r>
            <a:r>
              <a:rPr lang="en-US" altLang="zh-CN" sz="250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:</a:t>
            </a:r>
            <a:endParaRPr lang="en-US" altLang="zh-CN" sz="250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25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None/>
            </a:pPr>
            <a:r>
              <a:rPr lang="en-US" altLang="en-US">
                <a:solidFill>
                  <a:srgbClr val="FF9900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◆</a:t>
            </a: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阿拉伯数字金额中间有“</a:t>
            </a:r>
            <a:r>
              <a:rPr lang="en-US" altLang="zh-CN" sz="250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0”</a:t>
            </a: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时，汉字大写金额要写“零”字；</a:t>
            </a:r>
            <a:endParaRPr lang="zh-CN" altLang="en-US" sz="250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25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None/>
            </a:pPr>
            <a:r>
              <a:rPr lang="en-US" altLang="en-US">
                <a:solidFill>
                  <a:srgbClr val="FF9900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◆</a:t>
            </a: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阿拉伯数字金额中间连续有几个“</a:t>
            </a:r>
            <a:r>
              <a:rPr lang="en-US" altLang="zh-CN" sz="250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0”</a:t>
            </a: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时，汉字大</a:t>
            </a: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写金额中可以</a:t>
            </a:r>
            <a:endParaRPr lang="zh-CN" altLang="en-US" sz="250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25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None/>
            </a:pP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只写一个“零”字；</a:t>
            </a:r>
            <a:endParaRPr lang="zh-CN" altLang="en-US" sz="250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25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None/>
            </a:pPr>
            <a:r>
              <a:rPr lang="en-US" altLang="en-US">
                <a:solidFill>
                  <a:srgbClr val="FF9900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◆</a:t>
            </a: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阿拉伯数字金额元位是“</a:t>
            </a:r>
            <a:r>
              <a:rPr lang="en-US" altLang="zh-CN" sz="250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0”</a:t>
            </a: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，或者数字中间连续</a:t>
            </a: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有几个“</a:t>
            </a:r>
            <a:r>
              <a:rPr lang="en-US" altLang="zh-CN" sz="250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0” </a:t>
            </a: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、</a:t>
            </a:r>
            <a:endParaRPr lang="zh-CN" altLang="en-US" sz="250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25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None/>
            </a:pP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元位也是“</a:t>
            </a:r>
            <a:r>
              <a:rPr lang="en-US" altLang="zh-CN" sz="250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0” </a:t>
            </a: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，但角位不是“</a:t>
            </a:r>
            <a:r>
              <a:rPr lang="en-US" altLang="zh-CN" sz="250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0”</a:t>
            </a: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时，</a:t>
            </a: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汉字大写金额可以只写</a:t>
            </a:r>
            <a:endParaRPr lang="zh-CN" altLang="en-US" sz="250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25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None/>
            </a:pP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一个“零”字，</a:t>
            </a: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也可以不写</a:t>
            </a:r>
            <a:r>
              <a:rPr lang="zh-CN" alt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  <a:sym typeface="+mn-ea"/>
              </a:rPr>
              <a:t>“零”字。</a:t>
            </a:r>
            <a:endParaRPr lang="zh-CN" altLang="en-US" sz="2500" dirty="0">
              <a:solidFill>
                <a:schemeClr val="tx1"/>
              </a:solidFill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</p:txBody>
      </p:sp>
    </p:spTree>
    <p:custDataLst>
      <p:tags r:id="rId3"/>
    </p:custDataLst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2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2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11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1620">
                                            <p:txEl>
                                              <p:charRg st="11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1620">
                                            <p:txEl>
                                              <p:charRg st="11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4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1620">
                                            <p:txEl>
                                              <p:charRg st="4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1620">
                                            <p:txEl>
                                              <p:charRg st="4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66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1620">
                                            <p:txEl>
                                              <p:charRg st="66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1620">
                                            <p:txEl>
                                              <p:charRg st="66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82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1620">
                                            <p:txEl>
                                              <p:charRg st="82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1620">
                                            <p:txEl>
                                              <p:charRg st="82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106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1620">
                                            <p:txEl>
                                              <p:charRg st="106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1620">
                                            <p:txEl>
                                              <p:charRg st="106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134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1620">
                                            <p:txEl>
                                              <p:charRg st="134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1620">
                                            <p:txEl>
                                              <p:charRg st="134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日期占位符 1"/>
          <p:cNvSpPr txBox="1">
            <a:spLocks noGrp="1"/>
          </p:cNvSpPr>
          <p:nvPr>
            <p:ph type="dt" sz="half" idx="4294967295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43011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43013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43014" name="Rectangle 10"/>
          <p:cNvSpPr/>
          <p:nvPr/>
        </p:nvSpPr>
        <p:spPr>
          <a:xfrm>
            <a:off x="1992313" y="2274888"/>
            <a:ext cx="8351837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400" b="1" dirty="0">
                <a:latin typeface="Impact" panose="020B0806030902050204" pitchFamily="34" charset="0"/>
              </a:rPr>
              <a:t>    </a:t>
            </a:r>
            <a:endParaRPr lang="zh-CN" altLang="en-US" sz="2400" b="1" dirty="0">
              <a:latin typeface="Impact" panose="020B0806030902050204" pitchFamily="34" charset="0"/>
            </a:endParaRPr>
          </a:p>
        </p:txBody>
      </p:sp>
      <p:graphicFrame>
        <p:nvGraphicFramePr>
          <p:cNvPr id="40966" name="Group 6"/>
          <p:cNvGraphicFramePr>
            <a:graphicFrameLocks noGrp="1"/>
          </p:cNvGraphicFramePr>
          <p:nvPr/>
        </p:nvGraphicFramePr>
        <p:xfrm>
          <a:off x="3219450" y="3857625"/>
          <a:ext cx="2530475" cy="822960"/>
        </p:xfrm>
        <a:graphic>
          <a:graphicData uri="http://schemas.openxmlformats.org/drawingml/2006/table">
            <a:tbl>
              <a:tblPr/>
              <a:tblGrid>
                <a:gridCol w="2530475"/>
              </a:tblGrid>
              <a:tr h="822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82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100000 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582C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972" name="Group 12"/>
          <p:cNvGraphicFramePr>
            <a:graphicFrameLocks noGrp="1"/>
          </p:cNvGraphicFramePr>
          <p:nvPr/>
        </p:nvGraphicFramePr>
        <p:xfrm>
          <a:off x="5925503" y="3230563"/>
          <a:ext cx="2714625" cy="823595"/>
        </p:xfrm>
        <a:graphic>
          <a:graphicData uri="http://schemas.openxmlformats.org/drawingml/2006/table">
            <a:tbl>
              <a:tblPr/>
              <a:tblGrid>
                <a:gridCol w="2714625"/>
              </a:tblGrid>
              <a:tr h="8235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82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拾万元整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582C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978" name="AutoShape 14"/>
          <p:cNvSpPr/>
          <p:nvPr/>
        </p:nvSpPr>
        <p:spPr>
          <a:xfrm rot="-1961772">
            <a:off x="4830763" y="3521075"/>
            <a:ext cx="976312" cy="360363"/>
          </a:xfrm>
          <a:prstGeom prst="rightArrow">
            <a:avLst>
              <a:gd name="adj1" fmla="val 50000"/>
              <a:gd name="adj2" fmla="val 67731"/>
            </a:avLst>
          </a:prstGeom>
          <a:gradFill rotWithShape="1">
            <a:gsLst>
              <a:gs pos="50000">
                <a:schemeClr val="accent6"/>
              </a:gs>
              <a:gs pos="0">
                <a:schemeClr val="accent6">
                  <a:lumMod val="25000"/>
                  <a:lumOff val="75000"/>
                </a:schemeClr>
              </a:gs>
              <a:gs pos="100000">
                <a:schemeClr val="accent6">
                  <a:lumMod val="85000"/>
                </a:schemeClr>
              </a:gs>
            </a:gsLst>
            <a:lin ang="5400000" scaled="1"/>
          </a:gra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sz="2400" b="1" u="sng" dirty="0">
              <a:latin typeface="Impact" panose="020B0806030902050204" pitchFamily="34" charset="0"/>
            </a:endParaRPr>
          </a:p>
        </p:txBody>
      </p:sp>
      <p:sp>
        <p:nvSpPr>
          <p:cNvPr id="40979" name="AutoShape 15"/>
          <p:cNvSpPr/>
          <p:nvPr/>
        </p:nvSpPr>
        <p:spPr>
          <a:xfrm rot="1413441">
            <a:off x="4841875" y="4467225"/>
            <a:ext cx="983615" cy="360045"/>
          </a:xfrm>
          <a:prstGeom prst="rightArrow">
            <a:avLst>
              <a:gd name="adj1" fmla="val 50000"/>
              <a:gd name="adj2" fmla="val 67731"/>
            </a:avLst>
          </a:prstGeom>
          <a:gradFill rotWithShape="1">
            <a:gsLst>
              <a:gs pos="50000">
                <a:schemeClr val="accent6"/>
              </a:gs>
              <a:gs pos="0">
                <a:schemeClr val="accent6">
                  <a:lumMod val="25000"/>
                  <a:lumOff val="75000"/>
                </a:schemeClr>
              </a:gs>
              <a:gs pos="100000">
                <a:schemeClr val="accent6">
                  <a:lumMod val="85000"/>
                </a:schemeClr>
              </a:gs>
            </a:gsLst>
            <a:lin ang="5400000" scaled="1"/>
          </a:gra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sz="2400" b="1" u="sng" dirty="0">
              <a:latin typeface="Impact" panose="020B0806030902050204" pitchFamily="34" charset="0"/>
            </a:endParaRPr>
          </a:p>
        </p:txBody>
      </p:sp>
      <p:graphicFrame>
        <p:nvGraphicFramePr>
          <p:cNvPr id="40980" name="Group 20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857240" y="4680585"/>
          <a:ext cx="2714625" cy="984250"/>
        </p:xfrm>
        <a:graphic>
          <a:graphicData uri="http://schemas.openxmlformats.org/drawingml/2006/table">
            <a:tbl>
              <a:tblPr/>
              <a:tblGrid>
                <a:gridCol w="2714625"/>
              </a:tblGrid>
              <a:tr h="984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82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壹拾万元整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582C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986" name="矩形 18"/>
          <p:cNvSpPr/>
          <p:nvPr/>
        </p:nvSpPr>
        <p:spPr>
          <a:xfrm>
            <a:off x="7477760" y="3088640"/>
            <a:ext cx="970280" cy="525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algn="ctr"/>
            <a:r>
              <a:rPr lang="en-US" altLang="zh-CN" sz="4400" b="1" i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×</a:t>
            </a:r>
            <a:endParaRPr lang="en-US" altLang="zh-CN" sz="4400" b="1" i="1" dirty="0">
              <a:solidFill>
                <a:srgbClr val="FF0000"/>
              </a:solidFill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40987" name="矩形 19"/>
          <p:cNvSpPr/>
          <p:nvPr/>
        </p:nvSpPr>
        <p:spPr>
          <a:xfrm>
            <a:off x="7833995" y="4671060"/>
            <a:ext cx="478790" cy="57086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en-US" altLang="zh-CN" sz="3200" b="1" i="1" dirty="0">
                <a:solidFill>
                  <a:srgbClr val="FF0000"/>
                </a:solidFill>
                <a:latin typeface="方正粗黑宋简体" panose="02000000000000000000" charset="-122"/>
                <a:ea typeface="方正大黑体_GBK" panose="02010600010101010101" charset="-122"/>
              </a:rPr>
              <a:t>√</a:t>
            </a:r>
            <a:r>
              <a:rPr lang="en-US" altLang="zh-CN" sz="3200" b="1" dirty="0">
                <a:latin typeface="方正粗黑宋简体" panose="02000000000000000000" charset="-122"/>
                <a:ea typeface="方正大黑体_GBK" panose="02010600010101010101" charset="-122"/>
              </a:rPr>
              <a:t> </a:t>
            </a:r>
            <a:endParaRPr lang="en-US" altLang="zh-CN" sz="3200" b="1" dirty="0">
              <a:latin typeface="方正粗黑宋简体" panose="02000000000000000000" charset="-122"/>
              <a:ea typeface="方正大黑体_GBK" panose="02010600010101010101" charset="-122"/>
            </a:endParaRPr>
          </a:p>
        </p:txBody>
      </p:sp>
      <p:sp>
        <p:nvSpPr>
          <p:cNvPr id="111620" name="AutoShape 33"/>
          <p:cNvSpPr/>
          <p:nvPr/>
        </p:nvSpPr>
        <p:spPr>
          <a:xfrm>
            <a:off x="1284605" y="1179830"/>
            <a:ext cx="9406890" cy="1485265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 anchorCtr="0"/>
          <a:p>
            <a:pPr marL="342900" indent="-342900" algn="l">
              <a:lnSpc>
                <a:spcPct val="125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None/>
            </a:pPr>
            <a:r>
              <a:rPr 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6.</a:t>
            </a:r>
            <a:r>
              <a:rPr sz="2500"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“壹”开头的别丢“壹”。</a:t>
            </a:r>
            <a:endParaRPr sz="2500"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25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None/>
            </a:pPr>
            <a:r>
              <a:rPr sz="2500"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   当阿拉伯数字首位是“1”时，中文大写金额前面必须写上</a:t>
            </a:r>
            <a:endParaRPr sz="2500"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25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None/>
            </a:pPr>
            <a:r>
              <a:rPr sz="2500"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“壹”字。</a:t>
            </a:r>
            <a:endParaRPr sz="2500"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162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162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162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162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162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162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4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1620">
                                            <p:txEl>
                                              <p:charRg st="4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1620">
                                            <p:txEl>
                                              <p:charRg st="4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66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1620">
                                            <p:txEl>
                                              <p:charRg st="66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1620">
                                            <p:txEl>
                                              <p:charRg st="66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82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1620">
                                            <p:txEl>
                                              <p:charRg st="82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1620">
                                            <p:txEl>
                                              <p:charRg st="82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106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1620">
                                            <p:txEl>
                                              <p:charRg st="106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1620">
                                            <p:txEl>
                                              <p:charRg st="106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134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1620">
                                            <p:txEl>
                                              <p:charRg st="134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1620">
                                            <p:txEl>
                                              <p:charRg st="134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8" grpId="0" bldLvl="0" animBg="1"/>
      <p:bldP spid="40979" grpId="0" bldLvl="0" animBg="1"/>
      <p:bldP spid="40986" grpId="0"/>
      <p:bldP spid="4098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日期占位符 1"/>
          <p:cNvSpPr txBox="1">
            <a:spLocks noGrp="1"/>
          </p:cNvSpPr>
          <p:nvPr>
            <p:ph type="dt" sz="half" idx="4294967295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40963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40964" name="Rectangle 2"/>
          <p:cNvSpPr>
            <a:spLocks noGrp="1"/>
          </p:cNvSpPr>
          <p:nvPr>
            <p:ph type="body" sz="half" idx="4294967295"/>
          </p:nvPr>
        </p:nvSpPr>
        <p:spPr>
          <a:xfrm>
            <a:off x="2927350" y="2743200"/>
            <a:ext cx="7162800" cy="4114800"/>
          </a:xfrm>
        </p:spPr>
        <p:txBody>
          <a:bodyPr vert="horz" wrap="square" lIns="91440" tIns="45720" rIns="91440" bIns="45720" anchor="t" anchorCtr="0"/>
          <a:lstStyle>
            <a:lvl1pPr lvl="0">
              <a:buClrTx/>
              <a:buSzTx/>
              <a:buFontTx/>
              <a:defRPr sz="2800"/>
            </a:lvl1pPr>
            <a:lvl2pPr lvl="1">
              <a:buClrTx/>
              <a:buSzTx/>
              <a:buFontTx/>
              <a:defRPr sz="2400"/>
            </a:lvl2pPr>
            <a:lvl3pPr lvl="2">
              <a:buClrTx/>
              <a:buSzTx/>
              <a:buFontTx/>
              <a:defRPr sz="2000"/>
            </a:lvl3pPr>
            <a:lvl4pPr lvl="3">
              <a:buClrTx/>
              <a:buSzTx/>
              <a:buFontTx/>
              <a:defRPr sz="1800"/>
            </a:lvl4pPr>
            <a:lvl5pPr lvl="4">
              <a:buClrTx/>
              <a:buSzTx/>
              <a:buFontTx/>
              <a:defRPr sz="1800"/>
            </a:lvl5pPr>
          </a:lstStyle>
          <a:p>
            <a:pPr lvl="0" eaLnBrk="1" hangingPunct="1"/>
            <a:r>
              <a:rPr lang="en-US" altLang="zh-CN" sz="3200" dirty="0">
                <a:latin typeface="宋体" panose="02010600030101010101" pitchFamily="2" charset="-122"/>
              </a:rPr>
              <a:t>      </a:t>
            </a:r>
            <a:endParaRPr lang="en-US" altLang="zh-CN" sz="3200" u="sng" dirty="0">
              <a:solidFill>
                <a:srgbClr val="FF6600"/>
              </a:solidFill>
              <a:latin typeface="宋体" panose="02010600030101010101" pitchFamily="2" charset="-122"/>
            </a:endParaRPr>
          </a:p>
        </p:txBody>
      </p:sp>
      <p:sp>
        <p:nvSpPr>
          <p:cNvPr id="40966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40967" name="Rectangle 10"/>
          <p:cNvSpPr/>
          <p:nvPr/>
        </p:nvSpPr>
        <p:spPr>
          <a:xfrm>
            <a:off x="1992313" y="2274888"/>
            <a:ext cx="8351837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400" b="1" dirty="0">
                <a:latin typeface="Impact" panose="020B0806030902050204" pitchFamily="34" charset="0"/>
              </a:rPr>
              <a:t>    </a:t>
            </a:r>
            <a:endParaRPr lang="zh-CN" altLang="en-US" sz="2400" b="1" dirty="0">
              <a:latin typeface="Impact" panose="020B0806030902050204" pitchFamily="34" charset="0"/>
            </a:endParaRPr>
          </a:p>
        </p:txBody>
      </p:sp>
      <p:sp>
        <p:nvSpPr>
          <p:cNvPr id="38919" name="AutoShape 7"/>
          <p:cNvSpPr/>
          <p:nvPr/>
        </p:nvSpPr>
        <p:spPr>
          <a:xfrm rot="-1961772">
            <a:off x="4686935" y="4261803"/>
            <a:ext cx="976313" cy="360362"/>
          </a:xfrm>
          <a:prstGeom prst="rightArrow">
            <a:avLst>
              <a:gd name="adj1" fmla="val 50000"/>
              <a:gd name="adj2" fmla="val 67731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sz="2400" b="1" u="sng" dirty="0">
              <a:latin typeface="Impact" panose="020B0806030902050204" pitchFamily="34" charset="0"/>
            </a:endParaRPr>
          </a:p>
        </p:txBody>
      </p:sp>
      <p:sp>
        <p:nvSpPr>
          <p:cNvPr id="38920" name="AutoShape 8"/>
          <p:cNvSpPr/>
          <p:nvPr/>
        </p:nvSpPr>
        <p:spPr>
          <a:xfrm rot="1413441">
            <a:off x="4675505" y="5136198"/>
            <a:ext cx="976313" cy="360362"/>
          </a:xfrm>
          <a:prstGeom prst="rightArrow">
            <a:avLst>
              <a:gd name="adj1" fmla="val 50000"/>
              <a:gd name="adj2" fmla="val 67731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sz="2400" b="1" u="sng" dirty="0">
              <a:latin typeface="Impact" panose="020B0806030902050204" pitchFamily="34" charset="0"/>
            </a:endParaRPr>
          </a:p>
        </p:txBody>
      </p:sp>
      <p:graphicFrame>
        <p:nvGraphicFramePr>
          <p:cNvPr id="38921" name="Group 9"/>
          <p:cNvGraphicFramePr>
            <a:graphicFrameLocks noGrp="1"/>
          </p:cNvGraphicFramePr>
          <p:nvPr/>
        </p:nvGraphicFramePr>
        <p:xfrm>
          <a:off x="2614613" y="4538345"/>
          <a:ext cx="2315845" cy="762000"/>
        </p:xfrm>
        <a:graphic>
          <a:graphicData uri="http://schemas.openxmlformats.org/drawingml/2006/table">
            <a:tbl>
              <a:tblPr/>
              <a:tblGrid>
                <a:gridCol w="2315845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3200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.47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 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8927" name="Group 15"/>
          <p:cNvGraphicFramePr>
            <a:graphicFrameLocks noGrp="1"/>
          </p:cNvGraphicFramePr>
          <p:nvPr/>
        </p:nvGraphicFramePr>
        <p:xfrm>
          <a:off x="5735638" y="3860800"/>
          <a:ext cx="4429125" cy="1439545"/>
        </p:xfrm>
        <a:graphic>
          <a:graphicData uri="http://schemas.openxmlformats.org/drawingml/2006/table">
            <a:tbl>
              <a:tblPr/>
              <a:tblGrid>
                <a:gridCol w="4429125"/>
              </a:tblGrid>
              <a:tr h="1439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叁仟贰佰元零肆角柒分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8933" name="Group 21"/>
          <p:cNvGraphicFramePr>
            <a:graphicFrameLocks noGrp="1"/>
          </p:cNvGraphicFramePr>
          <p:nvPr/>
        </p:nvGraphicFramePr>
        <p:xfrm>
          <a:off x="5807393" y="5178108"/>
          <a:ext cx="4357370" cy="1543050"/>
        </p:xfrm>
        <a:graphic>
          <a:graphicData uri="http://schemas.openxmlformats.org/drawingml/2006/table">
            <a:tbl>
              <a:tblPr/>
              <a:tblGrid>
                <a:gridCol w="4357370"/>
              </a:tblGrid>
              <a:tr h="154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叁仟贰佰元肆角柒分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1620" name="AutoShape 33"/>
          <p:cNvSpPr/>
          <p:nvPr/>
        </p:nvSpPr>
        <p:spPr>
          <a:xfrm>
            <a:off x="1124585" y="1289685"/>
            <a:ext cx="9747250" cy="1996440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 anchorCtr="0"/>
          <a:p>
            <a:pPr marL="342900" indent="-342900" algn="l">
              <a:lnSpc>
                <a:spcPct val="125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None/>
            </a:pPr>
            <a:r>
              <a:rPr 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7.</a:t>
            </a:r>
            <a:r>
              <a:rPr sz="2500"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阿拉伯数字万位或元位是“0”，或者数字中间连续有几个</a:t>
            </a:r>
            <a:endParaRPr sz="2500"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25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None/>
            </a:pPr>
            <a:r>
              <a:rPr sz="2500"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“0”，万位、元位也是“0”，但千位、角位不是“0”时，中文</a:t>
            </a:r>
            <a:endParaRPr sz="2500"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25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None/>
            </a:pPr>
            <a:r>
              <a:rPr sz="2500"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大写金额中可以只写一个“零”字，也可以不写“零”字。</a:t>
            </a:r>
            <a:endParaRPr sz="2500"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89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162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162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162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162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162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162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162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162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162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162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4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1620">
                                            <p:txEl>
                                              <p:charRg st="4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1620">
                                            <p:txEl>
                                              <p:charRg st="4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66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1620">
                                            <p:txEl>
                                              <p:charRg st="66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1620">
                                            <p:txEl>
                                              <p:charRg st="66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82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1620">
                                            <p:txEl>
                                              <p:charRg st="82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1620">
                                            <p:txEl>
                                              <p:charRg st="82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106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1620">
                                            <p:txEl>
                                              <p:charRg st="106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1620">
                                            <p:txEl>
                                              <p:charRg st="106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134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1620">
                                            <p:txEl>
                                              <p:charRg st="134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1620">
                                            <p:txEl>
                                              <p:charRg st="134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 bldLvl="0" animBg="1"/>
      <p:bldP spid="38920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日期占位符 1"/>
          <p:cNvSpPr txBox="1">
            <a:spLocks noGrp="1"/>
          </p:cNvSpPr>
          <p:nvPr>
            <p:ph type="dt" sz="half" idx="4294967295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41987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41991" name="Rectangle 10"/>
          <p:cNvSpPr/>
          <p:nvPr/>
        </p:nvSpPr>
        <p:spPr>
          <a:xfrm>
            <a:off x="1992313" y="2274888"/>
            <a:ext cx="8351837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2400" b="1" dirty="0">
                <a:latin typeface="Impact" panose="020B0806030902050204" pitchFamily="34" charset="0"/>
              </a:rPr>
              <a:t>    </a:t>
            </a:r>
            <a:endParaRPr lang="zh-CN" altLang="en-US" sz="2400" b="1" dirty="0">
              <a:latin typeface="Impact" panose="020B0806030902050204" pitchFamily="34" charset="0"/>
            </a:endParaRPr>
          </a:p>
        </p:txBody>
      </p:sp>
      <p:graphicFrame>
        <p:nvGraphicFramePr>
          <p:cNvPr id="39943" name="Group 7"/>
          <p:cNvGraphicFramePr>
            <a:graphicFrameLocks noGrp="1"/>
          </p:cNvGraphicFramePr>
          <p:nvPr/>
        </p:nvGraphicFramePr>
        <p:xfrm>
          <a:off x="2495550" y="3929063"/>
          <a:ext cx="1957070" cy="762000"/>
        </p:xfrm>
        <a:graphic>
          <a:graphicData uri="http://schemas.openxmlformats.org/drawingml/2006/table">
            <a:tbl>
              <a:tblPr/>
              <a:tblGrid>
                <a:gridCol w="195707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126.08 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9949" name="Group 13"/>
          <p:cNvGraphicFramePr>
            <a:graphicFrameLocks noGrp="1"/>
          </p:cNvGraphicFramePr>
          <p:nvPr/>
        </p:nvGraphicFramePr>
        <p:xfrm>
          <a:off x="5951538" y="3929063"/>
          <a:ext cx="3857625" cy="1433195"/>
        </p:xfrm>
        <a:graphic>
          <a:graphicData uri="http://schemas.openxmlformats.org/drawingml/2006/table">
            <a:tbl>
              <a:tblPr/>
              <a:tblGrid>
                <a:gridCol w="3857625"/>
              </a:tblGrid>
              <a:tr h="14331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方正粗黑宋简体" panose="02000000000000000000" charset="-122"/>
                          <a:ea typeface="方正大黑体_GBK" panose="02010600010101010101" charset="-122"/>
                        </a:rPr>
                        <a:t>壹佰贰拾陆元零捌分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粗黑宋简体" panose="02000000000000000000" charset="-122"/>
                        <a:ea typeface="方正大黑体_GBK" panose="0201060001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55" name="AutoShape 7"/>
          <p:cNvSpPr/>
          <p:nvPr/>
        </p:nvSpPr>
        <p:spPr>
          <a:xfrm>
            <a:off x="4198303" y="4010660"/>
            <a:ext cx="1033462" cy="374650"/>
          </a:xfrm>
          <a:prstGeom prst="rightArrow">
            <a:avLst>
              <a:gd name="adj1" fmla="val 50000"/>
              <a:gd name="adj2" fmla="val 67735"/>
            </a:avLst>
          </a:prstGeom>
          <a:solidFill>
            <a:schemeClr val="accent2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sz="2400" b="1" u="sng" dirty="0">
              <a:latin typeface="Impact" panose="020B0806030902050204" pitchFamily="34" charset="0"/>
            </a:endParaRPr>
          </a:p>
        </p:txBody>
      </p:sp>
      <p:sp>
        <p:nvSpPr>
          <p:cNvPr id="111620" name="AutoShape 33"/>
          <p:cNvSpPr/>
          <p:nvPr/>
        </p:nvSpPr>
        <p:spPr>
          <a:xfrm>
            <a:off x="1370330" y="1432560"/>
            <a:ext cx="9406890" cy="1996440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 anchorCtr="0"/>
          <a:p>
            <a:pPr marL="342900" indent="-342900" algn="l">
              <a:lnSpc>
                <a:spcPct val="125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None/>
            </a:pPr>
            <a:r>
              <a:rPr lang="en-US" sz="2500" dirty="0">
                <a:solidFill>
                  <a:schemeClr val="tx1"/>
                </a:solidFill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8.</a:t>
            </a:r>
            <a:r>
              <a:rPr sz="2500"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阿拉伯数字角位是“0”，而分位不是“0”时，中文大写金</a:t>
            </a:r>
            <a:endParaRPr sz="2500"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  <a:p>
            <a:pPr marL="342900" indent="-342900" algn="l">
              <a:lnSpc>
                <a:spcPct val="125000"/>
              </a:lnSpc>
              <a:spcBef>
                <a:spcPct val="20000"/>
              </a:spcBef>
              <a:buClr>
                <a:schemeClr val="tx2"/>
              </a:buClr>
              <a:buSzPct val="50000"/>
              <a:buFont typeface="Wingdings 2" panose="05020102010507070707" pitchFamily="18" charset="2"/>
              <a:buNone/>
            </a:pPr>
            <a:r>
              <a:rPr sz="2500">
                <a:latin typeface="方正粗黑宋简体" panose="02000000000000000000" charset="-122"/>
                <a:ea typeface="方正大黑体_GBK" panose="02010600010101010101" charset="-122"/>
                <a:cs typeface="微软雅黑" panose="020B0503020204020204" charset="-122"/>
              </a:rPr>
              <a:t>额元后面应写“零”字。</a:t>
            </a:r>
            <a:endParaRPr sz="2500">
              <a:latin typeface="方正粗黑宋简体" panose="02000000000000000000" charset="-122"/>
              <a:ea typeface="方正大黑体_GBK" panose="02010600010101010101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162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162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162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162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162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162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162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162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4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1620">
                                            <p:txEl>
                                              <p:charRg st="4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1620">
                                            <p:txEl>
                                              <p:charRg st="4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66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1620">
                                            <p:txEl>
                                              <p:charRg st="66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1620">
                                            <p:txEl>
                                              <p:charRg st="66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82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1620">
                                            <p:txEl>
                                              <p:charRg st="82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1620">
                                            <p:txEl>
                                              <p:charRg st="82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106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1620">
                                            <p:txEl>
                                              <p:charRg st="106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1620">
                                            <p:txEl>
                                              <p:charRg st="106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charRg st="134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1620">
                                            <p:txEl>
                                              <p:charRg st="134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1620">
                                            <p:txEl>
                                              <p:charRg st="134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5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319405" y="139700"/>
            <a:ext cx="11050270" cy="2284730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solidFill>
                  <a:srgbClr val="000000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五、实训要求</a:t>
            </a:r>
            <a:endParaRPr lang="zh-CN" altLang="en-US" sz="2800" dirty="0">
              <a:solidFill>
                <a:srgbClr val="000000"/>
              </a:solidFill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solidFill>
                  <a:srgbClr val="000000"/>
                </a:solidFill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按照标准写法进行阿拉伯数字书写练习，直至书写规范、流畅，指导教师认可。</a:t>
            </a:r>
            <a:endParaRPr lang="zh-CN" altLang="en-US" sz="2800" dirty="0">
              <a:solidFill>
                <a:srgbClr val="000000"/>
              </a:solidFill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  <a:sym typeface="+mn-ea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endParaRPr lang="zh-CN" altLang="en-US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pic>
        <p:nvPicPr>
          <p:cNvPr id="5" name="图片 4" descr="QQ_17516810458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59280" y="1544320"/>
            <a:ext cx="8224520" cy="4906645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 descr="7b0a2020202022776f7264617274223a2022220a7d0a"/>
          <p:cNvSpPr txBox="1"/>
          <p:nvPr/>
        </p:nvSpPr>
        <p:spPr>
          <a:xfrm>
            <a:off x="4027170" y="2719705"/>
            <a:ext cx="5281295" cy="1029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100" b="1">
                <a:ln w="5472">
                  <a:solidFill>
                    <a:schemeClr val="bg1"/>
                  </a:solidFill>
                </a:ln>
                <a:solidFill>
                  <a:srgbClr val="4090FF"/>
                </a:solidFill>
                <a:effectLst>
                  <a:outerShdw sx="103000" sy="103000" algn="ctr" rotWithShape="0">
                    <a:srgbClr val="4090FF">
                      <a:alpha val="100000"/>
                    </a:srgbClr>
                  </a:outerShdw>
                </a:effectLst>
                <a:latin typeface="汉仪雅酷黑简" panose="00020600040101010101" charset="-122"/>
                <a:ea typeface="汉仪雅酷黑简" panose="00020600040101010101" charset="-122"/>
              </a:rPr>
              <a:t>感谢您的观看</a:t>
            </a:r>
            <a:endParaRPr lang="zh-CN" altLang="en-US" sz="6100" b="1">
              <a:ln w="5472">
                <a:solidFill>
                  <a:schemeClr val="bg1"/>
                </a:solidFill>
              </a:ln>
              <a:solidFill>
                <a:srgbClr val="4090FF"/>
              </a:solidFill>
              <a:effectLst>
                <a:outerShdw sx="103000" sy="103000" algn="ctr" rotWithShape="0">
                  <a:srgbClr val="4090FF">
                    <a:alpha val="100000"/>
                  </a:srgbClr>
                </a:outerShdw>
              </a:effectLst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Content Placeholder 1"/>
          <p:cNvSpPr>
            <a:spLocks noGrp="1"/>
          </p:cNvSpPr>
          <p:nvPr>
            <p:ph idx="4294967295"/>
          </p:nvPr>
        </p:nvSpPr>
        <p:spPr>
          <a:xfrm>
            <a:off x="1529080" y="1430655"/>
            <a:ext cx="9015095" cy="4312920"/>
          </a:xfrm>
        </p:spPr>
        <p:txBody>
          <a:bodyPr/>
          <a:lstStyle/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一、明确目标</a:t>
            </a:r>
            <a:endParaRPr lang="zh-CN" altLang="en-US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1.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明确会计小写数字的规范要求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 ;</a:t>
            </a:r>
            <a:endParaRPr lang="en-US" altLang="zh-CN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2.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熟练掌握小写数字的书写技能</a:t>
            </a:r>
            <a:endParaRPr lang="zh-CN" altLang="en-US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二、准备实训用品</a:t>
            </a:r>
            <a:endParaRPr lang="zh-CN" altLang="en-US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1.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会计专用笔或钢笔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(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蓝黑或碳素墨水</a:t>
            </a: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)  ;</a:t>
            </a:r>
            <a:endParaRPr lang="en-US" altLang="zh-CN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indent="0" defTabSz="914400" latinLnBrk="0">
              <a:lnSpc>
                <a:spcPct val="150000"/>
              </a:lnSpc>
              <a:spcBef>
                <a:spcPts val="0"/>
              </a:spcBef>
              <a:buNone/>
              <a:tabLst>
                <a:tab pos="76200" algn="l"/>
                <a:tab pos="444500" algn="l"/>
              </a:tabLst>
            </a:pPr>
            <a:r>
              <a:rPr lang="en-US" altLang="zh-CN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2.</a:t>
            </a:r>
            <a:r>
              <a:rPr lang="zh-CN" altLang="en-US" sz="2800" dirty="0">
                <a:latin typeface="方正大黑体_GBK" panose="02010600010101010101" charset="-122"/>
                <a:ea typeface="方正大黑体_GBK" panose="02010600010101010101" charset="-122"/>
                <a:cs typeface="方正大黑体_GBK" panose="02010600010101010101" charset="-122"/>
              </a:rPr>
              <a:t>会计数字练习用纸或账页。</a:t>
            </a:r>
            <a:endParaRPr lang="zh-CN" altLang="en-US" sz="2800" dirty="0">
              <a:latin typeface="方正大黑体_GBK" panose="02010600010101010101" charset="-122"/>
              <a:ea typeface="方正大黑体_GBK" panose="02010600010101010101" charset="-122"/>
              <a:cs typeface="方正大黑体_GBK" panose="02010600010101010101" charset="-122"/>
            </a:endParaRPr>
          </a:p>
        </p:txBody>
      </p:sp>
      <p:sp>
        <p:nvSpPr>
          <p:cNvPr id="140291" name="Title 2"/>
          <p:cNvSpPr>
            <a:spLocks noGrp="1"/>
          </p:cNvSpPr>
          <p:nvPr>
            <p:ph type="title" idx="4294967295"/>
          </p:nvPr>
        </p:nvSpPr>
        <p:spPr>
          <a:xfrm>
            <a:off x="1807845" y="367348"/>
            <a:ext cx="8229600" cy="725487"/>
          </a:xfrm>
        </p:spPr>
        <p:txBody>
          <a:bodyPr/>
          <a:lstStyle/>
          <a:p>
            <a:r>
              <a:rPr lang="zh-CN" altLang="en-US" sz="3200" dirty="0">
                <a:latin typeface="Times New Roman" panose="02020603050405020304" charset="0"/>
                <a:ea typeface="方正大黑体_GBK" panose="02010600010101010101" charset="-122"/>
              </a:rPr>
              <a:t>任务一    </a:t>
            </a:r>
            <a:r>
              <a:rPr lang="en-US" altLang="zh-CN" sz="3200" dirty="0">
                <a:latin typeface="Times New Roman" panose="02020603050405020304" charset="0"/>
                <a:ea typeface="方正大黑体_GBK" panose="02010600010101010101" charset="-122"/>
              </a:rPr>
              <a:t> </a:t>
            </a:r>
            <a:r>
              <a:rPr lang="zh-CN" altLang="en-US" sz="3200" dirty="0">
                <a:latin typeface="Times New Roman" panose="02020603050405020304" charset="0"/>
                <a:ea typeface="方正大黑体_GBK" panose="02010600010101010101" charset="-122"/>
              </a:rPr>
              <a:t>规范书写会计小写数字</a:t>
            </a:r>
            <a:endParaRPr lang="zh-CN" altLang="en-US" sz="3200" dirty="0">
              <a:latin typeface="Times New Roman" panose="02020603050405020304" charset="0"/>
              <a:ea typeface="方正大黑体_GBK" panose="0201060001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0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40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40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40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40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40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40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40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40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uiExpand="1" build="p"/>
      <p:bldP spid="140290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日期占位符 1"/>
          <p:cNvSpPr txBox="1">
            <a:spLocks noGrp="1"/>
          </p:cNvSpPr>
          <p:nvPr>
            <p:ph type="dt" sz="half" idx="4294967295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3315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3317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3318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7413" name="Rectangle 12"/>
          <p:cNvSpPr>
            <a:spLocks noChangeArrowheads="1"/>
          </p:cNvSpPr>
          <p:nvPr/>
        </p:nvSpPr>
        <p:spPr bwMode="auto">
          <a:xfrm>
            <a:off x="879475" y="548640"/>
            <a:ext cx="10816590" cy="51542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noAutofit/>
          </a:bodyPr>
          <a:lstStyle/>
          <a:p>
            <a:pPr marL="0" lvl="0" algn="ctr" rtl="0" eaLnBrk="1" fontAlgn="base" latinLnBrk="0" hangingPunct="1">
              <a:lnSpc>
                <a:spcPct val="150000"/>
              </a:lnSpc>
              <a:spcBef>
                <a:spcPts val="0"/>
              </a:spcBef>
              <a:buClr>
                <a:srgbClr val="E115C9"/>
              </a:buClr>
              <a:buNone/>
            </a:pPr>
            <a:r>
              <a:rPr kumimoji="0" lang="zh-CN" altLang="en-US" sz="40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</a:t>
            </a: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任务一</a:t>
            </a:r>
            <a:r>
              <a:rPr lang="en-US" altLang="zh-CN" sz="3200" b="1" dirty="0">
                <a:solidFill>
                  <a:schemeClr val="tx1"/>
                </a:solidFill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</a:t>
            </a: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规范书写会计小写数字</a:t>
            </a:r>
            <a:endParaRPr lang="zh-CN" altLang="en-US" sz="3000" b="1" dirty="0">
              <a:solidFill>
                <a:schemeClr val="tx1"/>
              </a:solidFill>
              <a:latin typeface="Times New Roman" panose="02020603050405020304" charset="0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32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 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三、书写要求</a:t>
            </a:r>
            <a:endParaRPr kumimoji="0" lang="zh-CN" altLang="en-US" sz="32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（一）上端向右倾斜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60°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左右</a:t>
            </a:r>
            <a:endParaRPr kumimoji="0" lang="en-US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    阿拉伯数字的书写不要像文字那样端正，否则，字形会显得生硬呆板。书写时一般要符合手写体的特点，上端向右倾斜，以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60°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左右的倾斜角为宜。一组阿拉伯数字的书写，应保持各个数字的倾斜度一致，这样才自然美观。</a:t>
            </a:r>
            <a:endParaRPr kumimoji="0" lang="zh-CN" altLang="en-US" sz="32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charRg st="14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3">
                                            <p:txEl>
                                              <p:charRg st="14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charRg st="31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3">
                                            <p:txEl>
                                              <p:charRg st="31" end="1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日期占位符 1"/>
          <p:cNvSpPr txBox="1">
            <a:spLocks noGrp="1"/>
          </p:cNvSpPr>
          <p:nvPr>
            <p:ph type="dt" sz="half" idx="4294967295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4339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4341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4342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8437" name="Rectangle 12"/>
          <p:cNvSpPr>
            <a:spLocks noChangeArrowheads="1"/>
          </p:cNvSpPr>
          <p:nvPr/>
        </p:nvSpPr>
        <p:spPr bwMode="auto">
          <a:xfrm>
            <a:off x="1151255" y="586423"/>
            <a:ext cx="10159365" cy="4892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0" marR="0" lvl="0" indent="268605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582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</a:t>
            </a:r>
            <a:r>
              <a:rPr kumimoji="0" lang="zh-CN" altLang="en-US" sz="32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任务一</a:t>
            </a:r>
            <a:r>
              <a:rPr kumimoji="0" lang="en-US" altLang="zh-CN" sz="32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  </a:t>
            </a:r>
            <a:r>
              <a:rPr kumimoji="0" lang="zh-CN" altLang="en-US" sz="32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规范书写会计小写数字</a:t>
            </a:r>
            <a:endParaRPr kumimoji="0" lang="zh-CN" altLang="en-US" sz="32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800" noProof="0">
                <a:ln>
                  <a:noFill/>
                </a:ln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三、书写要求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（二）除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6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、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7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、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9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外，其他数字高低一致</a:t>
            </a:r>
            <a:endParaRPr kumimoji="0" lang="en-US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    “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6”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的上端可以比其他数字高出约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1/4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，下端与其他数字一致。“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7”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和“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9”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的上端可以比其他数字低约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1/4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，下端可以比其他数字伸出约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1/4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。其他数字书写高低和大小要一致，排列整齐。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charRg st="33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7">
                                            <p:txEl>
                                              <p:charRg st="33" end="1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日期占位符 1"/>
          <p:cNvSpPr txBox="1">
            <a:spLocks noGrp="1"/>
          </p:cNvSpPr>
          <p:nvPr>
            <p:ph type="dt" sz="half" idx="4294967295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5365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5366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9461" name="Rectangle 12"/>
          <p:cNvSpPr>
            <a:spLocks noChangeArrowheads="1"/>
          </p:cNvSpPr>
          <p:nvPr/>
        </p:nvSpPr>
        <p:spPr bwMode="auto">
          <a:xfrm>
            <a:off x="1216660" y="549910"/>
            <a:ext cx="10403840" cy="47555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noAutofit/>
          </a:bodyPr>
          <a:lstStyle/>
          <a:p>
            <a:pPr marL="0" lvl="0" algn="ctr" rtl="0" eaLnBrk="1" fontAlgn="base" latinLnBrk="0" hangingPunct="1">
              <a:lnSpc>
                <a:spcPct val="150000"/>
              </a:lnSpc>
              <a:spcBef>
                <a:spcPts val="0"/>
              </a:spcBef>
              <a:buClr>
                <a:srgbClr val="E115C9"/>
              </a:buClr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任务一</a:t>
            </a:r>
            <a:r>
              <a:rPr lang="en-US" altLang="zh-CN" sz="3000" b="1" dirty="0">
                <a:solidFill>
                  <a:schemeClr val="tx1"/>
                </a:solidFill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</a:t>
            </a:r>
            <a:r>
              <a:rPr lang="zh-CN" altLang="en-US" sz="3000" b="1" dirty="0">
                <a:solidFill>
                  <a:schemeClr val="tx1"/>
                </a:solidFill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规范书写会计小写数字</a:t>
            </a:r>
            <a:endParaRPr lang="zh-CN" altLang="en-US" sz="3000" b="1" dirty="0">
              <a:solidFill>
                <a:schemeClr val="tx1"/>
              </a:solidFill>
              <a:latin typeface="Times New Roman" panose="02020603050405020304" charset="0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800" noProof="0">
                <a:ln>
                  <a:noFill/>
                </a:ln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三、书写要求</a:t>
            </a:r>
            <a:endParaRPr lang="zh-CN" altLang="en-US" sz="2800" noProof="0">
              <a:ln>
                <a:noFill/>
              </a:ln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sym typeface="+mn-ea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（三）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高度不超过账表的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1/2</a:t>
            </a:r>
            <a:endParaRPr kumimoji="0" lang="en-US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    数字书写时高度不要超过账表的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1/2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。过大，写错时无法更正又不美观；过小，字迹可能不清晰因而影响阅读。要灵活掌握数字的大小，账表格较小时书写高度为账表的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1/2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为宜，账表格较大时书写高度为账表的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1/3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或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1/4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。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charRg st="29" end="1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61">
                                            <p:txEl>
                                              <p:charRg st="29" end="1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日期占位符 1"/>
          <p:cNvSpPr txBox="1">
            <a:spLocks noGrp="1"/>
          </p:cNvSpPr>
          <p:nvPr>
            <p:ph type="dt" sz="half" idx="4294967295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6387" name="灯片编号占位符 2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pic>
        <p:nvPicPr>
          <p:cNvPr id="1638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00263" y="452438"/>
            <a:ext cx="7991475" cy="5953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日期占位符 1"/>
          <p:cNvSpPr txBox="1">
            <a:spLocks noGrp="1"/>
          </p:cNvSpPr>
          <p:nvPr>
            <p:ph type="dt" sz="half" idx="4294967295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7411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7413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7414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20485" name="Rectangle 12"/>
          <p:cNvSpPr>
            <a:spLocks noChangeArrowheads="1"/>
          </p:cNvSpPr>
          <p:nvPr/>
        </p:nvSpPr>
        <p:spPr bwMode="auto">
          <a:xfrm>
            <a:off x="879475" y="845820"/>
            <a:ext cx="10737215" cy="41440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noAutofit/>
          </a:bodyPr>
          <a:lstStyle/>
          <a:p>
            <a:pPr marL="0" lvl="0" algn="ctr" rtl="0" eaLnBrk="1" fontAlgn="base" latinLnBrk="0" hangingPunct="1">
              <a:lnSpc>
                <a:spcPct val="150000"/>
              </a:lnSpc>
              <a:spcBef>
                <a:spcPts val="0"/>
              </a:spcBef>
              <a:buClr>
                <a:srgbClr val="E115C9"/>
              </a:buClr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任务一</a:t>
            </a:r>
            <a:r>
              <a:rPr lang="en-US" altLang="zh-CN" sz="3000" b="1" dirty="0">
                <a:solidFill>
                  <a:schemeClr val="tx1"/>
                </a:solidFill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   </a:t>
            </a:r>
            <a:r>
              <a:rPr lang="zh-CN" altLang="en-US" sz="3000" b="1" dirty="0">
                <a:solidFill>
                  <a:schemeClr val="tx1"/>
                </a:solidFill>
                <a:latin typeface="Times New Roman" panose="02020603050405020304" charset="0"/>
                <a:ea typeface="方正大黑体_GBK" panose="02010600010101010101" charset="-122"/>
                <a:cs typeface="方正大黑体_GBK" panose="02010600010101010101" charset="-122"/>
                <a:sym typeface="+mn-ea"/>
              </a:rPr>
              <a:t>规范书写会计小写数字</a:t>
            </a:r>
            <a:endParaRPr lang="zh-CN" altLang="en-US" sz="3000" b="1" dirty="0">
              <a:solidFill>
                <a:schemeClr val="tx1"/>
              </a:solidFill>
              <a:latin typeface="Times New Roman" panose="02020603050405020304" charset="0"/>
              <a:ea typeface="方正大黑体_GBK" panose="02010600010101010101" charset="-122"/>
              <a:cs typeface="方正大黑体_GBK" panose="02010600010101010101" charset="-122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800" noProof="0">
                <a:ln>
                  <a:noFill/>
                </a:ln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三、书写要求</a:t>
            </a:r>
            <a:endParaRPr lang="zh-CN" altLang="en-US" sz="2800" noProof="0">
              <a:ln>
                <a:noFill/>
              </a:ln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sym typeface="+mn-ea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（四）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紧靠账表底线</a:t>
            </a:r>
            <a:endParaRPr kumimoji="0" lang="en-US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   </a:t>
            </a: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 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阿拉伯数字的书写不能写在格子的中间，要紧靠账表底线。除“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7”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和“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9”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可以向下伸出格子约</a:t>
            </a: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1/4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外，其他数字一律靠在账表底线上。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charRg st="24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5">
                                            <p:txEl>
                                              <p:charRg st="24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日期占位符 1"/>
          <p:cNvSpPr txBox="1">
            <a:spLocks noGrp="1"/>
          </p:cNvSpPr>
          <p:nvPr>
            <p:ph type="dt" sz="half" idx="4294967295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/>
            <a:fld id="{BB962C8B-B14F-4D97-AF65-F5344CB8AC3E}" type="datetime1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400" dirty="0"/>
            </a:fld>
            <a:endParaRPr lang="zh-CN" altLang="en-US" sz="1400" dirty="0"/>
          </a:p>
        </p:txBody>
      </p:sp>
      <p:sp>
        <p:nvSpPr>
          <p:cNvPr id="18437" name="Line 7"/>
          <p:cNvSpPr/>
          <p:nvPr/>
        </p:nvSpPr>
        <p:spPr>
          <a:xfrm>
            <a:off x="1524000" y="549275"/>
            <a:ext cx="3635375" cy="0"/>
          </a:xfrm>
          <a:prstGeom prst="line">
            <a:avLst/>
          </a:prstGeom>
          <a:ln w="9525">
            <a:noFill/>
          </a:ln>
        </p:spPr>
      </p:sp>
      <p:sp>
        <p:nvSpPr>
          <p:cNvPr id="18438" name="Rectangle 10"/>
          <p:cNvSpPr/>
          <p:nvPr/>
        </p:nvSpPr>
        <p:spPr>
          <a:xfrm>
            <a:off x="2063750" y="2871788"/>
            <a:ext cx="7480300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/>
            <a:r>
              <a:rPr lang="zh-CN" altLang="en-US" sz="2400" b="1" dirty="0">
                <a:latin typeface="宋体" panose="02010600030101010101" pitchFamily="2" charset="-122"/>
              </a:rPr>
              <a:t> 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21509" name="Rectangle 12"/>
          <p:cNvSpPr>
            <a:spLocks noChangeArrowheads="1"/>
          </p:cNvSpPr>
          <p:nvPr/>
        </p:nvSpPr>
        <p:spPr bwMode="auto">
          <a:xfrm>
            <a:off x="879475" y="485140"/>
            <a:ext cx="10553065" cy="46158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0" marR="0" lvl="0" indent="268605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任务一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规范书写会计小写数字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800" noProof="0">
                <a:ln>
                  <a:noFill/>
                </a:ln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sym typeface="+mn-ea"/>
              </a:rPr>
              <a:t>三、书写要求</a:t>
            </a:r>
            <a:endParaRPr lang="zh-CN" altLang="en-US" sz="2800" noProof="0">
              <a:ln>
                <a:noFill/>
              </a:ln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sym typeface="+mn-ea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（五）同数位对齐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  <a:p>
            <a:pPr marL="0" marR="0" lvl="0" indent="26860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粗黑宋简体" panose="02000000000000000000" charset="-122"/>
                <a:ea typeface="方正大黑体_GBK" panose="02010600010101010101" charset="-122"/>
                <a:cs typeface="+mn-cs"/>
              </a:rPr>
              <a:t>      在印有金额线的会计凭证、会计账簿和会计报表上，每一个格只写一个数字，不得几个数字挤在一个格子里，也不得在数字中间留有空格。如果没有账格数位线，数字书写时要同数位对齐，即个位对个位、百位对百位书写。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粗黑宋简体" panose="02000000000000000000" charset="-122"/>
              <a:ea typeface="方正大黑体_GBK" panose="02010600010101010101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charRg st="13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9">
                                            <p:txEl>
                                              <p:charRg st="13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9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509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charRg st="22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509">
                                            <p:txEl>
                                              <p:charRg st="22" end="1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d8526be9-ba5e-4f1b-9783-e9d920e53f26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53f517a1-ac3e-4f07-96c7-16990c1b4fb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857a6e3-68cf-4c01-b424-a67b8cf7e82e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.xml><?xml version="1.0" encoding="utf-8"?>
<p:tagLst xmlns:p="http://schemas.openxmlformats.org/presentationml/2006/main">
  <p:tag name="TABLE_ENDDRAG_ORIGIN_RECT" val="244*99"/>
  <p:tag name="TABLE_ENDDRAG_RECT" val="222*366*244*99"/>
</p:tagLst>
</file>

<file path=ppt/tags/tag17.xml><?xml version="1.0" encoding="utf-8"?>
<p:tagLst xmlns:p="http://schemas.openxmlformats.org/presentationml/2006/main">
  <p:tag name="TABLE_ENDDRAG_ORIGIN_RECT" val="325*91"/>
  <p:tag name="TABLE_ENDDRAG_RECT" val="537*363*325*91"/>
</p:tagLst>
</file>

<file path=ppt/tags/tag1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0acbb58e-8a60-4570-99d8-2c7d4c4d1074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9b11db0d-1f71-4840-a8e0-c8238810378d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41255cfe-fe89-43e7-94b2-b4c81445848a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0acbb58e-8a60-4570-99d8-2c7d4c4d1074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41255cfe-fe89-43e7-94b2-b4c81445848a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af8a9bcb-1530-4481-b44e-5b8487d21f45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47372a7-cb6d-4eab-93b9-515b1d1309d2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3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32.xml><?xml version="1.0" encoding="utf-8"?>
<p:tagLst xmlns:p="http://schemas.openxmlformats.org/presentationml/2006/main">
  <p:tag name="TABLE_ENDDRAG_ORIGIN_RECT" val="213*77"/>
  <p:tag name="TABLE_ENDDRAG_RECT" val="461*368*213*77"/>
</p:tagLst>
</file>

<file path=ppt/tags/tag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5c723774-a207-4b0b-afc3-d7a8a62547e0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81db915b-cef1-4d04-a4d1-a568539f46fd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>
          <a:defRPr kumimoji="0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2512</Words>
  <Application>WPS 演示</Application>
  <PresentationFormat>宽屏</PresentationFormat>
  <Paragraphs>251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46" baseType="lpstr">
      <vt:lpstr>Arial</vt:lpstr>
      <vt:lpstr>宋体</vt:lpstr>
      <vt:lpstr>Wingdings</vt:lpstr>
      <vt:lpstr>Times New Roman</vt:lpstr>
      <vt:lpstr>隶书</vt:lpstr>
      <vt:lpstr>Times New Roman</vt:lpstr>
      <vt:lpstr>方正大黑体_GBK</vt:lpstr>
      <vt:lpstr>方正粗黑宋简体</vt:lpstr>
      <vt:lpstr>微软雅黑</vt:lpstr>
      <vt:lpstr>Arial</vt:lpstr>
      <vt:lpstr>Arial Unicode MS</vt:lpstr>
      <vt:lpstr>黑体</vt:lpstr>
      <vt:lpstr>Calibri</vt:lpstr>
      <vt:lpstr>Wingdings 2</vt:lpstr>
      <vt:lpstr>Impact</vt:lpstr>
      <vt:lpstr>华文行楷</vt:lpstr>
      <vt:lpstr>汉仪雅酷黑简</vt:lpstr>
      <vt:lpstr>Office 主题​​</vt:lpstr>
      <vt:lpstr>1_Office 主题​​</vt:lpstr>
      <vt:lpstr>2_Office 主题​​</vt:lpstr>
      <vt:lpstr>PowerPoint 演示文稿</vt:lpstr>
      <vt:lpstr>PowerPoint 演示文稿</vt:lpstr>
      <vt:lpstr>任务一     规范书写会计小写数字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任务二    正确书写会计大写数字</vt:lpstr>
      <vt:lpstr>PowerPoint 演示文稿</vt:lpstr>
      <vt:lpstr>四、大小写金额的书写规则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乐 乐</dc:creator>
  <cp:lastModifiedBy>Alice</cp:lastModifiedBy>
  <cp:revision>13</cp:revision>
  <dcterms:created xsi:type="dcterms:W3CDTF">2024-08-04T08:04:00Z</dcterms:created>
  <dcterms:modified xsi:type="dcterms:W3CDTF">2025-07-24T08:46:00Z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595D157ED8264E158A053F157F7B922C_13</vt:lpwstr>
  </property>
  <property fmtid="{D5CDD505-2E9C-101B-9397-08002B2CF9AE}" pid="3" name="KSOProductBuildVer">
    <vt:lpwstr>2052-12.1.0.21915</vt:lpwstr>
  </property>
</Properties>
</file>